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5" r:id="rId2"/>
    <p:sldId id="271" r:id="rId3"/>
    <p:sldId id="270" r:id="rId4"/>
    <p:sldId id="257" r:id="rId5"/>
    <p:sldId id="279" r:id="rId6"/>
    <p:sldId id="272" r:id="rId7"/>
    <p:sldId id="258" r:id="rId8"/>
    <p:sldId id="273" r:id="rId9"/>
    <p:sldId id="266" r:id="rId10"/>
    <p:sldId id="274" r:id="rId11"/>
    <p:sldId id="275" r:id="rId12"/>
    <p:sldId id="256" r:id="rId13"/>
    <p:sldId id="269" r:id="rId14"/>
    <p:sldId id="276" r:id="rId15"/>
    <p:sldId id="267" r:id="rId16"/>
    <p:sldId id="268" r:id="rId17"/>
    <p:sldId id="278" r:id="rId18"/>
    <p:sldId id="259" r:id="rId19"/>
    <p:sldId id="260" r:id="rId20"/>
    <p:sldId id="261" r:id="rId21"/>
    <p:sldId id="262" r:id="rId22"/>
    <p:sldId id="263" r:id="rId23"/>
    <p:sldId id="264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487"/>
    <p:restoredTop sz="94678"/>
  </p:normalViewPr>
  <p:slideViewPr>
    <p:cSldViewPr snapToGrid="0">
      <p:cViewPr>
        <p:scale>
          <a:sx n="48" d="100"/>
          <a:sy n="48" d="100"/>
        </p:scale>
        <p:origin x="904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22F2E-7A72-3444-9E40-089DE3B9F5BB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CE23-FC81-5D44-A015-CEF6E34A8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08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Atlanta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8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Island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3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Los Angeles + Orange County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03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Miami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63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York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50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Northern New Jersey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99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Philadelphia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02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AEEEE-FD15-EB19-7B2E-7BF347F7C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E017-6D85-8A6C-0478-6FEC26ED4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53A3B2-7661-232E-DF95-175F62EE4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 Diego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70838-6F8F-1C90-4DBD-8CC69A841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1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Bay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61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Chicago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79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Cleveland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68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25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Detroit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93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Houston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FCE23-FC81-5D44-A015-CEF6E34A8D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44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25DE-539E-B037-C778-5DC236D7EF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38C44B-C57B-23A8-F98F-483A4B84A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F7491-94A4-FD7B-2792-3F6DB71C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1D04C-0A3F-9A8F-A082-ECB7B312D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D6506-3265-A82B-0A1E-D82148C79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3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7A23-AC63-92F6-485F-9F193935D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AF800-7602-C74F-896E-3254E6445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916D-C82A-449C-C2E6-261D56FB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C7151-BAB4-B563-187B-1826DBEF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FAC73-2786-1555-945B-E46B72E3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25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0713FD-4744-0D01-A880-BD7CCDDE1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48F31-6522-73B9-940B-BE8AB6D42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46F32-A167-F207-61D9-371A9D94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B4288-5107-FB5E-C9C4-966BFF6DE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AEB5-7562-E2EE-5B54-12EED0AE0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4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BC794-A0FD-5C5B-0544-178EE741F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6984-A579-699F-9084-9CDA584D7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63321-D06B-54CE-B3CD-35411F05C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7B54-58C4-117F-5313-9D168979C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4AA43-8D01-12CA-7927-CA2B59812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9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4661-7D17-4748-88EC-A7ED0842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E9000-D5D5-FB84-9E09-910425075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946B8-AE00-D577-B855-890425E2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30DED-706A-647E-C680-2C61F9B5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10732-A09D-EC49-22D5-630AD391A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59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39450-D245-E77E-9B9D-91089D68E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C5DE-B62D-FAEC-3914-FDA2EE3B4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6F74AB-A066-92C1-E76D-3A09EF39E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BC832-072A-9DF7-EE62-8981E4AA6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F3F08-D45C-179E-159D-5D890D15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4DCB9-BCE4-9AFC-6E3F-086060933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42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06DCA-BF1E-6E56-09B2-87E6D5DA3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7C15A-1536-93C2-03D7-871A05249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DC7498-C81D-D280-C311-2B143CC465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C03E9-415B-7C15-302F-BEDF3A8E6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5B09A-4DD2-36B6-8D36-42E54FEED5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ADAFA1-7FEE-1FB9-E8ED-080A0F6BD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6558C0-9F02-06BE-A55B-C0BC08959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B30604-C691-1B1F-6613-E1155906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5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5EF62-2437-D0E7-0B53-E194DB3B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42BF91-AC8E-83E8-7F07-69AE8E04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1EC1B-D89D-C181-D33F-4349CAE03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32930-87B9-2632-B9D6-B4FCABA7D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19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D4E6F9-D5D2-E44F-63D6-FAB9C962E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CFE582-1C84-F321-B24E-5BFACA7C7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D784C-D44F-FFC4-96E0-894A382D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5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293F3-CFC4-5C70-DF3C-D2F770BC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B91D7-FF26-9EAE-C8AC-2C58DBB17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3B797-09C3-C74C-C337-F107EA61A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344B2-7FCF-2706-DF1C-3F1E2B7B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EB3F7-FB0F-88EC-1C3C-693D2CAE3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0ED7C-E6F5-F76F-768B-1550CFE9B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6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CA9D5-24D1-4FCC-A3B2-A0CAD5BC6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416245-3ABE-5386-9B2D-A54311637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5BE3-C1FE-6157-FF0A-3DB77EA2A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12BDF-6F7B-110D-29A8-B100160AD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F6BB5-C025-66D1-6C00-5311CF3E1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D7765-7EB6-E92F-F404-47477513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6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A4D56B-CA35-12AB-AF77-99B82DD9F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58754-2304-5E99-278B-8063A4891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C9DF4-9B80-7D4E-F4CC-7FB3C9E6D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07FCD1-FD2C-334F-8B02-8D37B42D48D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28F8B-E0FD-D7F7-2F15-79E179DA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6C95E-8730-54D6-5166-C537E85D9A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74A4F-DB90-5646-BC81-2FCCF3C15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6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state&#10;&#10;AI-generated content may be incorrect.">
            <a:extLst>
              <a:ext uri="{FF2B5EF4-FFF2-40B4-BE49-F238E27FC236}">
                <a16:creationId xmlns:a16="http://schemas.microsoft.com/office/drawing/2014/main" id="{6CAB4DEC-93C5-F3D7-C4D5-3CC351195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477" y="0"/>
            <a:ext cx="6199046" cy="6858000"/>
          </a:xfrm>
          <a:prstGeom prst="rect">
            <a:avLst/>
          </a:prstGeom>
        </p:spPr>
      </p:pic>
      <p:pic>
        <p:nvPicPr>
          <p:cNvPr id="7" name="Picture 6" descr="A map of the state of georgia&#10;&#10;AI-generated content may be incorrect.">
            <a:extLst>
              <a:ext uri="{FF2B5EF4-FFF2-40B4-BE49-F238E27FC236}">
                <a16:creationId xmlns:a16="http://schemas.microsoft.com/office/drawing/2014/main" id="{3D1F70FD-1476-FA86-7E5D-33BA378F7C7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12958" t="30408" r="45904" b="3762"/>
          <a:stretch>
            <a:fillRect/>
          </a:stretch>
        </p:blipFill>
        <p:spPr>
          <a:xfrm>
            <a:off x="2621280" y="0"/>
            <a:ext cx="7071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52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state of houston&#10;&#10;AI-generated content may be incorrect.">
            <a:extLst>
              <a:ext uri="{FF2B5EF4-FFF2-40B4-BE49-F238E27FC236}">
                <a16:creationId xmlns:a16="http://schemas.microsoft.com/office/drawing/2014/main" id="{AB06CB1C-419C-CF99-FD5D-55A3243D7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38" y="316161"/>
            <a:ext cx="5723123" cy="6225678"/>
          </a:xfrm>
          <a:prstGeom prst="rect">
            <a:avLst/>
          </a:prstGeom>
        </p:spPr>
      </p:pic>
      <p:pic>
        <p:nvPicPr>
          <p:cNvPr id="5" name="Picture 4" descr="A map of texas with different states&#10;&#10;AI-generated content may be incorrect.">
            <a:extLst>
              <a:ext uri="{FF2B5EF4-FFF2-40B4-BE49-F238E27FC236}">
                <a16:creationId xmlns:a16="http://schemas.microsoft.com/office/drawing/2014/main" id="{28B1C999-995A-635E-C501-CE3DEEDC13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43744" t="38647"/>
          <a:stretch>
            <a:fillRect/>
          </a:stretch>
        </p:blipFill>
        <p:spPr>
          <a:xfrm>
            <a:off x="3127512" y="156753"/>
            <a:ext cx="5925047" cy="652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14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D62D9-5D4F-588D-88B4-7D83E371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6BA064A5-A334-E0DD-AAD4-C0AEB83F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541" y="1154044"/>
            <a:ext cx="7772400" cy="402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51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4409FADF-338A-A653-A81B-EB8B3CE14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48" y="1038339"/>
            <a:ext cx="9465430" cy="5288890"/>
          </a:xfrm>
          <a:prstGeom prst="rect">
            <a:avLst/>
          </a:prstGeom>
        </p:spPr>
      </p:pic>
      <p:pic>
        <p:nvPicPr>
          <p:cNvPr id="4" name="Picture 3" descr="A map of california with black dots&#10;&#10;AI-generated content may be incorrect.">
            <a:extLst>
              <a:ext uri="{FF2B5EF4-FFF2-40B4-BE49-F238E27FC236}">
                <a16:creationId xmlns:a16="http://schemas.microsoft.com/office/drawing/2014/main" id="{1E022493-9EAB-9C7B-E42E-6EB1BFEF1E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rcRect l="50255" t="67381" r="26297" b="13437"/>
          <a:stretch>
            <a:fillRect/>
          </a:stretch>
        </p:blipFill>
        <p:spPr>
          <a:xfrm>
            <a:off x="1395422" y="399010"/>
            <a:ext cx="9594009" cy="6118167"/>
          </a:xfrm>
          <a:prstGeom prst="rect">
            <a:avLst/>
          </a:prstGeom>
        </p:spPr>
      </p:pic>
      <p:pic>
        <p:nvPicPr>
          <p:cNvPr id="5" name="Picture 4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7ACE4BCF-ADD6-EA07-ED20-80054E1A585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722864" y="1544444"/>
            <a:ext cx="5653668" cy="373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1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E2D39840-7CC4-ABFB-8A67-3C0C12C1A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486" y="0"/>
            <a:ext cx="5025027" cy="6858000"/>
          </a:xfrm>
          <a:prstGeom prst="rect">
            <a:avLst/>
          </a:prstGeom>
        </p:spPr>
      </p:pic>
      <p:pic>
        <p:nvPicPr>
          <p:cNvPr id="5" name="Picture 4" descr="A map of the state of florida&#10;&#10;AI-generated content may be incorrect.">
            <a:extLst>
              <a:ext uri="{FF2B5EF4-FFF2-40B4-BE49-F238E27FC236}">
                <a16:creationId xmlns:a16="http://schemas.microsoft.com/office/drawing/2014/main" id="{0FD2A2EE-8BB9-1827-BEEB-F8CABBA0914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63373" t="57024" b="1"/>
          <a:stretch>
            <a:fillRect/>
          </a:stretch>
        </p:blipFill>
        <p:spPr>
          <a:xfrm>
            <a:off x="2528889" y="0"/>
            <a:ext cx="6200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7F8E3-7931-2175-CEB4-5DBBDE08B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6D9E765-3A81-1D45-9959-C519AF7D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000" y="0"/>
            <a:ext cx="52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5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0CDB8044-3E13-0D99-89D2-C88D5A9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61" y="0"/>
            <a:ext cx="5489677" cy="6858000"/>
          </a:xfrm>
          <a:prstGeom prst="rect">
            <a:avLst/>
          </a:prstGeom>
        </p:spPr>
      </p:pic>
      <p:pic>
        <p:nvPicPr>
          <p:cNvPr id="7" name="Picture 6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CF21845C-2214-FF1C-BFF7-04F2EB8219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t="5762" b="55432"/>
          <a:stretch>
            <a:fillRect/>
          </a:stretch>
        </p:blipFill>
        <p:spPr>
          <a:xfrm>
            <a:off x="636814" y="-1"/>
            <a:ext cx="8593723" cy="5812971"/>
          </a:xfrm>
          <a:prstGeom prst="rect">
            <a:avLst/>
          </a:prstGeom>
        </p:spPr>
      </p:pic>
      <p:pic>
        <p:nvPicPr>
          <p:cNvPr id="9" name="Picture 8" descr="A map of the state of new jersey&#10;&#10;AI-generated content may be incorrect.">
            <a:extLst>
              <a:ext uri="{FF2B5EF4-FFF2-40B4-BE49-F238E27FC236}">
                <a16:creationId xmlns:a16="http://schemas.microsoft.com/office/drawing/2014/main" id="{BD8053E4-49BF-4BFB-30A8-0D6F419D827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rcRect t="23213" b="49235"/>
          <a:stretch>
            <a:fillRect/>
          </a:stretch>
        </p:blipFill>
        <p:spPr>
          <a:xfrm>
            <a:off x="153639" y="2634343"/>
            <a:ext cx="9273389" cy="41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6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89AADB2E-5360-1420-7EE0-B1815752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41069"/>
            <a:ext cx="7772400" cy="6375862"/>
          </a:xfrm>
          <a:prstGeom prst="rect">
            <a:avLst/>
          </a:prstGeom>
        </p:spPr>
      </p:pic>
      <p:pic>
        <p:nvPicPr>
          <p:cNvPr id="7" name="Picture 6" descr="A map of philadelphia with purple borders&#10;&#10;AI-generated content may be incorrect.">
            <a:extLst>
              <a:ext uri="{FF2B5EF4-FFF2-40B4-BE49-F238E27FC236}">
                <a16:creationId xmlns:a16="http://schemas.microsoft.com/office/drawing/2014/main" id="{4BB0EE33-C2C9-79E4-9364-49D2ADF706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28825" y="241069"/>
            <a:ext cx="8191808" cy="63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58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558C1-89D1-21FD-EA3D-EDDF39AD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ap with a purple area&#10;&#10;AI-generated content may be incorrect.">
            <a:extLst>
              <a:ext uri="{FF2B5EF4-FFF2-40B4-BE49-F238E27FC236}">
                <a16:creationId xmlns:a16="http://schemas.microsoft.com/office/drawing/2014/main" id="{203A5163-D79D-0D06-D629-F739B7826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008" y="1009650"/>
            <a:ext cx="6654800" cy="4838700"/>
          </a:xfrm>
          <a:prstGeom prst="rect">
            <a:avLst/>
          </a:prstGeom>
        </p:spPr>
      </p:pic>
      <p:pic>
        <p:nvPicPr>
          <p:cNvPr id="7" name="Picture 6" descr="A map of california with a black dot&#10;&#10;AI-generated content may be incorrect.">
            <a:extLst>
              <a:ext uri="{FF2B5EF4-FFF2-40B4-BE49-F238E27FC236}">
                <a16:creationId xmlns:a16="http://schemas.microsoft.com/office/drawing/2014/main" id="{7B252CF1-ED6A-C35D-8B55-3FCE33F9060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28307"/>
          <a:stretch>
            <a:fillRect/>
          </a:stretch>
        </p:blipFill>
        <p:spPr>
          <a:xfrm>
            <a:off x="3747008" y="842683"/>
            <a:ext cx="7172004" cy="53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different states&#10;&#10;AI-generated content may be incorrect.">
            <a:extLst>
              <a:ext uri="{FF2B5EF4-FFF2-40B4-BE49-F238E27FC236}">
                <a16:creationId xmlns:a16="http://schemas.microsoft.com/office/drawing/2014/main" id="{984B62B1-7CC9-DE3B-1DD2-AB2CAEAD6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5730"/>
            <a:ext cx="7772400" cy="47440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3F1161-213D-9CE7-8497-38746D1A358B}"/>
              </a:ext>
            </a:extLst>
          </p:cNvPr>
          <p:cNvSpPr txBox="1"/>
          <p:nvPr/>
        </p:nvSpPr>
        <p:spPr>
          <a:xfrm>
            <a:off x="-3242811" y="-1778587"/>
            <a:ext cx="339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 tracts for all 3 time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9DF71-6D8B-1A62-6980-BEDF51EB3669}"/>
              </a:ext>
            </a:extLst>
          </p:cNvPr>
          <p:cNvSpPr txBox="1"/>
          <p:nvPr/>
        </p:nvSpPr>
        <p:spPr>
          <a:xfrm>
            <a:off x="-3642517" y="1409252"/>
            <a:ext cx="375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Respective tracts for 3 time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AC7C6-3875-FDE1-FFA3-8BA457768C57}"/>
              </a:ext>
            </a:extLst>
          </p:cNvPr>
          <p:cNvSpPr txBox="1"/>
          <p:nvPr/>
        </p:nvSpPr>
        <p:spPr>
          <a:xfrm>
            <a:off x="-3754233" y="4412425"/>
            <a:ext cx="359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EPS from 2010 zip codes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8F021-2D8E-303E-6CA3-3CFB40A8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6" y="-3975011"/>
            <a:ext cx="2391743" cy="3835730"/>
          </a:xfrm>
          <a:prstGeom prst="rect">
            <a:avLst/>
          </a:prstGeom>
        </p:spPr>
      </p:pic>
      <p:pic>
        <p:nvPicPr>
          <p:cNvPr id="8" name="Picture 7" descr="A map of the state of illinois&#10;&#10;AI-generated content may be incorrect.">
            <a:extLst>
              <a:ext uri="{FF2B5EF4-FFF2-40B4-BE49-F238E27FC236}">
                <a16:creationId xmlns:a16="http://schemas.microsoft.com/office/drawing/2014/main" id="{6D0C1936-A16A-06CD-9FBB-FC555F665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459" y="-3975011"/>
            <a:ext cx="2013870" cy="3835730"/>
          </a:xfrm>
          <a:prstGeom prst="rect">
            <a:avLst/>
          </a:prstGeom>
        </p:spPr>
      </p:pic>
      <p:pic>
        <p:nvPicPr>
          <p:cNvPr id="10" name="Picture 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E76D5793-1002-4A4F-4987-57578231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329" y="-3975011"/>
            <a:ext cx="2087746" cy="3835730"/>
          </a:xfrm>
          <a:prstGeom prst="rect">
            <a:avLst/>
          </a:prstGeom>
        </p:spPr>
      </p:pic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963DB86D-B864-499A-E388-76FC321C5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075" y="-3975011"/>
            <a:ext cx="1727200" cy="2527300"/>
          </a:xfrm>
          <a:prstGeom prst="rect">
            <a:avLst/>
          </a:prstGeom>
        </p:spPr>
      </p:pic>
      <p:pic>
        <p:nvPicPr>
          <p:cNvPr id="15" name="Picture 14" descr="A map of the state of illinois&#10;&#10;AI-generated content may be incorrect.">
            <a:extLst>
              <a:ext uri="{FF2B5EF4-FFF2-40B4-BE49-F238E27FC236}">
                <a16:creationId xmlns:a16="http://schemas.microsoft.com/office/drawing/2014/main" id="{CAB83DB6-9C1E-8E45-CC66-8320A38506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340" y="0"/>
            <a:ext cx="1931584" cy="3835730"/>
          </a:xfrm>
          <a:prstGeom prst="rect">
            <a:avLst/>
          </a:prstGeom>
        </p:spPr>
      </p:pic>
      <p:pic>
        <p:nvPicPr>
          <p:cNvPr id="17" name="Picture 1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05845AE-A4CA-EFFC-8DD0-AFB8BC04B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5924" y="0"/>
            <a:ext cx="2188780" cy="3835730"/>
          </a:xfrm>
          <a:prstGeom prst="rect">
            <a:avLst/>
          </a:prstGeom>
        </p:spPr>
      </p:pic>
      <p:pic>
        <p:nvPicPr>
          <p:cNvPr id="19" name="Picture 1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447B16F-DE4C-C8F5-04F9-B56AAFEDA4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4704" y="0"/>
            <a:ext cx="2518515" cy="3835730"/>
          </a:xfrm>
          <a:prstGeom prst="rect">
            <a:avLst/>
          </a:prstGeom>
        </p:spPr>
      </p:pic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56D0942C-4A2B-80E7-B47C-51FCCBC821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3199" y="203657"/>
            <a:ext cx="18288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9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56010F11-E90F-FD55-2306-55DA18E0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7839"/>
            <a:ext cx="5690434" cy="36701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CD62B-A773-A959-229A-502CA080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250" y="0"/>
            <a:ext cx="5578718" cy="3187838"/>
          </a:xfrm>
          <a:prstGeom prst="rect">
            <a:avLst/>
          </a:prstGeom>
        </p:spPr>
      </p:pic>
      <p:pic>
        <p:nvPicPr>
          <p:cNvPr id="9" name="Picture 8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FA55715C-911E-BA9F-FF41-3C6326603C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385" y="3187839"/>
            <a:ext cx="5746615" cy="3670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6CD429-D14E-82A9-F890-712C4330A8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13281" y="-1"/>
            <a:ext cx="5578718" cy="3187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1FE771-3282-BF00-AE13-A29406DB30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11716" y="-3187839"/>
            <a:ext cx="5578718" cy="3187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B75997-B0E9-47AA-0822-AE2F65D251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29747" y="-3187840"/>
            <a:ext cx="5578718" cy="31878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4A2BEB-8877-D600-41CA-13E38629F185}"/>
              </a:ext>
            </a:extLst>
          </p:cNvPr>
          <p:cNvSpPr txBox="1"/>
          <p:nvPr/>
        </p:nvSpPr>
        <p:spPr>
          <a:xfrm>
            <a:off x="-3242811" y="-1778587"/>
            <a:ext cx="339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 tracts for all 3 time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6B5104-C7A0-B115-EAEA-69E919A130B4}"/>
              </a:ext>
            </a:extLst>
          </p:cNvPr>
          <p:cNvSpPr txBox="1"/>
          <p:nvPr/>
        </p:nvSpPr>
        <p:spPr>
          <a:xfrm>
            <a:off x="-3642517" y="1409252"/>
            <a:ext cx="375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Respective tracts for 3 time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0437C-5DBB-1186-5EF2-7A95576EDF13}"/>
              </a:ext>
            </a:extLst>
          </p:cNvPr>
          <p:cNvSpPr txBox="1"/>
          <p:nvPr/>
        </p:nvSpPr>
        <p:spPr>
          <a:xfrm>
            <a:off x="-3754233" y="4412425"/>
            <a:ext cx="359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EPS from 2010 zip codes</a:t>
            </a:r>
          </a:p>
        </p:txBody>
      </p:sp>
    </p:spTree>
    <p:extLst>
      <p:ext uri="{BB962C8B-B14F-4D97-AF65-F5344CB8AC3E}">
        <p14:creationId xmlns:p14="http://schemas.microsoft.com/office/powerpoint/2010/main" val="246373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4571E4B-22DD-82F5-5101-86584826F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070" y="0"/>
            <a:ext cx="7029859" cy="6858000"/>
          </a:xfrm>
          <a:prstGeom prst="rect">
            <a:avLst/>
          </a:prstGeom>
        </p:spPr>
      </p:pic>
      <p:pic>
        <p:nvPicPr>
          <p:cNvPr id="5" name="Picture 4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7DCECBE1-EF83-D1D0-055C-2769E313124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r="27186"/>
          <a:stretch>
            <a:fillRect/>
          </a:stretch>
        </p:blipFill>
        <p:spPr>
          <a:xfrm>
            <a:off x="-394445" y="-103098"/>
            <a:ext cx="10021730" cy="74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05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different colored states&#10;&#10;AI-generated content may be incorrect.">
            <a:extLst>
              <a:ext uri="{FF2B5EF4-FFF2-40B4-BE49-F238E27FC236}">
                <a16:creationId xmlns:a16="http://schemas.microsoft.com/office/drawing/2014/main" id="{B138F6EF-0E13-5FF3-E318-5E193068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72" y="2808787"/>
            <a:ext cx="10320228" cy="3515813"/>
          </a:xfrm>
          <a:prstGeom prst="rect">
            <a:avLst/>
          </a:prstGeom>
        </p:spPr>
      </p:pic>
      <p:pic>
        <p:nvPicPr>
          <p:cNvPr id="7" name="Picture 6" descr="A map of a state with different colored areas&#10;&#10;AI-generated content may be incorrect.">
            <a:extLst>
              <a:ext uri="{FF2B5EF4-FFF2-40B4-BE49-F238E27FC236}">
                <a16:creationId xmlns:a16="http://schemas.microsoft.com/office/drawing/2014/main" id="{3D6AAF9F-2990-3906-2C0A-4B7FCF1FF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6" y="-2399855"/>
            <a:ext cx="3890747" cy="1981199"/>
          </a:xfrm>
          <a:prstGeom prst="rect">
            <a:avLst/>
          </a:prstGeom>
        </p:spPr>
      </p:pic>
      <p:pic>
        <p:nvPicPr>
          <p:cNvPr id="9" name="Picture 8" descr="A map of the state of colorado&#10;&#10;AI-generated content may be incorrect.">
            <a:extLst>
              <a:ext uri="{FF2B5EF4-FFF2-40B4-BE49-F238E27FC236}">
                <a16:creationId xmlns:a16="http://schemas.microsoft.com/office/drawing/2014/main" id="{B67628E1-9A76-1405-B6CA-CF7457DE3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463" y="-2399856"/>
            <a:ext cx="3937137" cy="1981199"/>
          </a:xfrm>
          <a:prstGeom prst="rect">
            <a:avLst/>
          </a:prstGeom>
        </p:spPr>
      </p:pic>
      <p:pic>
        <p:nvPicPr>
          <p:cNvPr id="11" name="Picture 10" descr="A map of the state of colorado&#10;&#10;AI-generated content may be incorrect.">
            <a:extLst>
              <a:ext uri="{FF2B5EF4-FFF2-40B4-BE49-F238E27FC236}">
                <a16:creationId xmlns:a16="http://schemas.microsoft.com/office/drawing/2014/main" id="{AF382946-5508-3475-3ADC-2ACE660B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600" y="-2399856"/>
            <a:ext cx="3955257" cy="1981199"/>
          </a:xfrm>
          <a:prstGeom prst="rect">
            <a:avLst/>
          </a:prstGeom>
        </p:spPr>
      </p:pic>
      <p:pic>
        <p:nvPicPr>
          <p:cNvPr id="13" name="Picture 12" descr="A screenshot of a graph&#10;&#10;AI-generated content may be incorrect.">
            <a:extLst>
              <a:ext uri="{FF2B5EF4-FFF2-40B4-BE49-F238E27FC236}">
                <a16:creationId xmlns:a16="http://schemas.microsoft.com/office/drawing/2014/main" id="{D0CC9F96-3835-FE0B-6EC3-5482F8B56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92279" y="-2717800"/>
            <a:ext cx="1752600" cy="2717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F6024A-2A72-DEEC-CC9E-16F501A88BBA}"/>
              </a:ext>
            </a:extLst>
          </p:cNvPr>
          <p:cNvSpPr txBox="1"/>
          <p:nvPr/>
        </p:nvSpPr>
        <p:spPr>
          <a:xfrm>
            <a:off x="-3242811" y="-1778587"/>
            <a:ext cx="339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 tracts for all 3 time points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FDCA5-DCED-4E91-AEE0-965318EC487A}"/>
              </a:ext>
            </a:extLst>
          </p:cNvPr>
          <p:cNvSpPr txBox="1"/>
          <p:nvPr/>
        </p:nvSpPr>
        <p:spPr>
          <a:xfrm>
            <a:off x="-3642517" y="1409252"/>
            <a:ext cx="375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Respective tracts for 3 time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EA1676-833B-D6A3-E911-EB00831A3AF6}"/>
              </a:ext>
            </a:extLst>
          </p:cNvPr>
          <p:cNvSpPr txBox="1"/>
          <p:nvPr/>
        </p:nvSpPr>
        <p:spPr>
          <a:xfrm>
            <a:off x="-3754233" y="4412425"/>
            <a:ext cx="359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EPS from 2010 zip codes</a:t>
            </a:r>
          </a:p>
        </p:txBody>
      </p:sp>
      <p:pic>
        <p:nvPicPr>
          <p:cNvPr id="8" name="Picture 7" descr="A map of a state&#10;&#10;AI-generated content may be incorrect.">
            <a:extLst>
              <a:ext uri="{FF2B5EF4-FFF2-40B4-BE49-F238E27FC236}">
                <a16:creationId xmlns:a16="http://schemas.microsoft.com/office/drawing/2014/main" id="{749F67E5-224A-E9C0-A73B-912218307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2611"/>
            <a:ext cx="4032713" cy="1981199"/>
          </a:xfrm>
          <a:prstGeom prst="rect">
            <a:avLst/>
          </a:prstGeom>
        </p:spPr>
      </p:pic>
      <p:pic>
        <p:nvPicPr>
          <p:cNvPr id="12" name="Picture 11" descr="A map of different colored states&#10;&#10;AI-generated content may be incorrect.">
            <a:extLst>
              <a:ext uri="{FF2B5EF4-FFF2-40B4-BE49-F238E27FC236}">
                <a16:creationId xmlns:a16="http://schemas.microsoft.com/office/drawing/2014/main" id="{1CF8FD6C-FB78-3DA8-BF64-7D30D9E767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400" y="0"/>
            <a:ext cx="4113689" cy="2183810"/>
          </a:xfrm>
          <a:prstGeom prst="rect">
            <a:avLst/>
          </a:prstGeom>
        </p:spPr>
      </p:pic>
      <p:pic>
        <p:nvPicPr>
          <p:cNvPr id="15" name="Picture 14" descr="A map of the state of colorado&#10;&#10;AI-generated content may be incorrect.">
            <a:extLst>
              <a:ext uri="{FF2B5EF4-FFF2-40B4-BE49-F238E27FC236}">
                <a16:creationId xmlns:a16="http://schemas.microsoft.com/office/drawing/2014/main" id="{9CCEE463-B507-ED12-BA10-388F782171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7089" y="101305"/>
            <a:ext cx="3774932" cy="1981200"/>
          </a:xfrm>
          <a:prstGeom prst="rect">
            <a:avLst/>
          </a:prstGeom>
        </p:spPr>
      </p:pic>
      <p:pic>
        <p:nvPicPr>
          <p:cNvPr id="17" name="Picture 16" descr="A screen shot of a graph&#10;&#10;AI-generated content may be incorrect.">
            <a:extLst>
              <a:ext uri="{FF2B5EF4-FFF2-40B4-BE49-F238E27FC236}">
                <a16:creationId xmlns:a16="http://schemas.microsoft.com/office/drawing/2014/main" id="{5E7D5728-85F6-2485-24F3-FA04A9B342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37215" y="0"/>
            <a:ext cx="18923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70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DDF92-1B37-DF41-DB5B-3234A8405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1972CDA-4E07-CA60-6863-3E29090C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5249104" cy="3429000"/>
          </a:xfrm>
          <a:prstGeom prst="rect">
            <a:avLst/>
          </a:prstGeom>
        </p:spPr>
      </p:pic>
      <p:pic>
        <p:nvPicPr>
          <p:cNvPr id="5" name="Picture 4" descr="A graph of a number of cities&#10;&#10;AI-generated content may be incorrect.">
            <a:extLst>
              <a:ext uri="{FF2B5EF4-FFF2-40B4-BE49-F238E27FC236}">
                <a16:creationId xmlns:a16="http://schemas.microsoft.com/office/drawing/2014/main" id="{30D5434C-596A-3293-D99F-5A85EB634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402" y="3428998"/>
            <a:ext cx="5635598" cy="3429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71E987-18A3-E764-BA30-B2670BB8DA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"/>
            <a:ext cx="520065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2BF716-B0CA-BCF3-0067-53AA3520F8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690360" y="0"/>
            <a:ext cx="5501639" cy="3143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83E959-477E-7A8A-A96F-6096C3FAD65E}"/>
              </a:ext>
            </a:extLst>
          </p:cNvPr>
          <p:cNvSpPr txBox="1"/>
          <p:nvPr/>
        </p:nvSpPr>
        <p:spPr>
          <a:xfrm>
            <a:off x="-3242811" y="-1778587"/>
            <a:ext cx="339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 tracts for all 3 time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3B66A-9897-B547-3FBD-90D6A80E6AFB}"/>
              </a:ext>
            </a:extLst>
          </p:cNvPr>
          <p:cNvSpPr txBox="1"/>
          <p:nvPr/>
        </p:nvSpPr>
        <p:spPr>
          <a:xfrm>
            <a:off x="-3642517" y="1409252"/>
            <a:ext cx="375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Respective tracts for 3 time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FEE842-6FF8-558F-B686-A54F2375870E}"/>
              </a:ext>
            </a:extLst>
          </p:cNvPr>
          <p:cNvSpPr txBox="1"/>
          <p:nvPr/>
        </p:nvSpPr>
        <p:spPr>
          <a:xfrm>
            <a:off x="-3754233" y="4412425"/>
            <a:ext cx="359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EPS from 2010 zip codes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16BE9-62F4-41CF-6993-07C05126D8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-2971800"/>
            <a:ext cx="5200650" cy="297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BCA2A7-9C68-2FD5-B9D0-41653D1001A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90360" y="-2971801"/>
            <a:ext cx="5501639" cy="314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8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C9D7B-53AB-6CC9-5BF7-3B7824C12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los angeles&#10;&#10;AI-generated content may be incorrect.">
            <a:extLst>
              <a:ext uri="{FF2B5EF4-FFF2-40B4-BE49-F238E27FC236}">
                <a16:creationId xmlns:a16="http://schemas.microsoft.com/office/drawing/2014/main" id="{2154E3EE-FD5F-E00E-64CE-56D145DD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6545"/>
            <a:ext cx="10241280" cy="4791455"/>
          </a:xfrm>
          <a:prstGeom prst="rect">
            <a:avLst/>
          </a:prstGeom>
        </p:spPr>
      </p:pic>
      <p:pic>
        <p:nvPicPr>
          <p:cNvPr id="8" name="Picture 7" descr="A map of california with different colored areas&#10;&#10;AI-generated content may be incorrect.">
            <a:extLst>
              <a:ext uri="{FF2B5EF4-FFF2-40B4-BE49-F238E27FC236}">
                <a16:creationId xmlns:a16="http://schemas.microsoft.com/office/drawing/2014/main" id="{8DF28C52-F5A6-F338-EA53-F56DEC15C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6" y="-2555098"/>
            <a:ext cx="4058271" cy="2291685"/>
          </a:xfrm>
          <a:prstGeom prst="rect">
            <a:avLst/>
          </a:prstGeom>
        </p:spPr>
      </p:pic>
      <p:pic>
        <p:nvPicPr>
          <p:cNvPr id="12" name="Picture 11" descr="A map of california with different colored states&#10;&#10;AI-generated content may be incorrect.">
            <a:extLst>
              <a:ext uri="{FF2B5EF4-FFF2-40B4-BE49-F238E27FC236}">
                <a16:creationId xmlns:a16="http://schemas.microsoft.com/office/drawing/2014/main" id="{4CDBEA35-068B-6A3C-AD4B-3F1A7962B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988" y="-2555098"/>
            <a:ext cx="3968066" cy="2289552"/>
          </a:xfrm>
          <a:prstGeom prst="rect">
            <a:avLst/>
          </a:prstGeom>
        </p:spPr>
      </p:pic>
      <p:pic>
        <p:nvPicPr>
          <p:cNvPr id="14" name="Picture 13" descr="A map of california with different colored areas&#10;&#10;AI-generated content may be incorrect.">
            <a:extLst>
              <a:ext uri="{FF2B5EF4-FFF2-40B4-BE49-F238E27FC236}">
                <a16:creationId xmlns:a16="http://schemas.microsoft.com/office/drawing/2014/main" id="{206B75CB-BBED-5BA5-0577-268E37F58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104" y="-2555098"/>
            <a:ext cx="3823154" cy="2289552"/>
          </a:xfrm>
          <a:prstGeom prst="rect">
            <a:avLst/>
          </a:prstGeom>
        </p:spPr>
      </p:pic>
      <p:pic>
        <p:nvPicPr>
          <p:cNvPr id="16" name="Picture 15" descr="A screenshot of a graph&#10;&#10;AI-generated content may be incorrect.">
            <a:extLst>
              <a:ext uri="{FF2B5EF4-FFF2-40B4-BE49-F238E27FC236}">
                <a16:creationId xmlns:a16="http://schemas.microsoft.com/office/drawing/2014/main" id="{91286760-294B-7AD9-84A2-D86B96713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84258" y="-2595234"/>
            <a:ext cx="1816100" cy="2463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D4CE6F-6703-B480-1A84-0213B3AD06D6}"/>
              </a:ext>
            </a:extLst>
          </p:cNvPr>
          <p:cNvSpPr txBox="1"/>
          <p:nvPr/>
        </p:nvSpPr>
        <p:spPr>
          <a:xfrm>
            <a:off x="-3242811" y="-1778587"/>
            <a:ext cx="339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 tracts for all 3 time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F2B9FD-98A9-C58C-E8C8-8886DFE90E1D}"/>
              </a:ext>
            </a:extLst>
          </p:cNvPr>
          <p:cNvSpPr txBox="1"/>
          <p:nvPr/>
        </p:nvSpPr>
        <p:spPr>
          <a:xfrm>
            <a:off x="-3642517" y="1409252"/>
            <a:ext cx="375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Respective tracts for 3 time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00C2FF-36C9-01DF-746C-D280312696B6}"/>
              </a:ext>
            </a:extLst>
          </p:cNvPr>
          <p:cNvSpPr txBox="1"/>
          <p:nvPr/>
        </p:nvSpPr>
        <p:spPr>
          <a:xfrm>
            <a:off x="-3754233" y="4412425"/>
            <a:ext cx="359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EPS from 2010 zip codes</a:t>
            </a:r>
          </a:p>
        </p:txBody>
      </p:sp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7FD858BB-9950-F1A8-67B4-425554958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0" y="-32748"/>
            <a:ext cx="3990380" cy="2222598"/>
          </a:xfrm>
          <a:prstGeom prst="rect">
            <a:avLst/>
          </a:prstGeom>
        </p:spPr>
      </p:pic>
      <p:pic>
        <p:nvPicPr>
          <p:cNvPr id="10" name="Picture 9" descr="A map of the united states&#10;&#10;AI-generated content may be incorrect.">
            <a:extLst>
              <a:ext uri="{FF2B5EF4-FFF2-40B4-BE49-F238E27FC236}">
                <a16:creationId xmlns:a16="http://schemas.microsoft.com/office/drawing/2014/main" id="{2CA2FA2D-113D-851A-2946-BBE523732B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5930" y="-32748"/>
            <a:ext cx="3754233" cy="2147112"/>
          </a:xfrm>
          <a:prstGeom prst="rect">
            <a:avLst/>
          </a:prstGeom>
        </p:spPr>
      </p:pic>
      <p:pic>
        <p:nvPicPr>
          <p:cNvPr id="13" name="Picture 1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ECC82DD-CD1D-2B14-9312-C963AAB6A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0143" y="-131434"/>
            <a:ext cx="3754234" cy="2245798"/>
          </a:xfrm>
          <a:prstGeom prst="rect">
            <a:avLst/>
          </a:prstGeom>
        </p:spPr>
      </p:pic>
      <p:pic>
        <p:nvPicPr>
          <p:cNvPr id="17" name="Picture 16" descr="A screenshot of a graph&#10;&#10;AI-generated content may be incorrect.">
            <a:extLst>
              <a:ext uri="{FF2B5EF4-FFF2-40B4-BE49-F238E27FC236}">
                <a16:creationId xmlns:a16="http://schemas.microsoft.com/office/drawing/2014/main" id="{9F2FF6F3-07A6-463B-8BB1-746A33A1EF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84258" y="-265546"/>
            <a:ext cx="17907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3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E13A5-5B30-5E31-1D37-F2C2E11E7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6F56A636-13E1-3776-9F3F-81AC10ED6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8999"/>
            <a:ext cx="5277033" cy="3407419"/>
          </a:xfrm>
          <a:prstGeom prst="rect">
            <a:avLst/>
          </a:prstGeom>
        </p:spPr>
      </p:pic>
      <p:pic>
        <p:nvPicPr>
          <p:cNvPr id="5" name="Picture 4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D304D5DC-D2B5-AAD9-4553-947E9A2EA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006" y="3428998"/>
            <a:ext cx="5392993" cy="3407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4A2D2-4990-BC13-321F-9CE7598A07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1"/>
            <a:ext cx="5307330" cy="3032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E48D6-B8F3-B1BF-F991-D03B26D8D4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84671" y="0"/>
            <a:ext cx="5221090" cy="2983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6E6DF0-8CBE-9020-0DED-FE98D67B032B}"/>
              </a:ext>
            </a:extLst>
          </p:cNvPr>
          <p:cNvSpPr txBox="1"/>
          <p:nvPr/>
        </p:nvSpPr>
        <p:spPr>
          <a:xfrm>
            <a:off x="-3392595" y="-1835080"/>
            <a:ext cx="339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2020 tracts for all 3 time points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2F14F-C7B5-A6FF-0EED-997BA5B15412}"/>
              </a:ext>
            </a:extLst>
          </p:cNvPr>
          <p:cNvSpPr txBox="1"/>
          <p:nvPr/>
        </p:nvSpPr>
        <p:spPr>
          <a:xfrm>
            <a:off x="-3642517" y="1409252"/>
            <a:ext cx="375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Respective tracts for 3 time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58194-7162-7849-ABC7-2D3AA078E233}"/>
              </a:ext>
            </a:extLst>
          </p:cNvPr>
          <p:cNvSpPr txBox="1"/>
          <p:nvPr/>
        </p:nvSpPr>
        <p:spPr>
          <a:xfrm>
            <a:off x="-3754233" y="4412425"/>
            <a:ext cx="359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 EPS from 2010 zip codes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703B04-B4DE-B4A8-72CF-C61E83BE51C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-3032762"/>
            <a:ext cx="5307330" cy="3032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1C7F5B-A332-7D70-B37B-F1E185E32C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884671" y="-3032763"/>
            <a:ext cx="5221090" cy="298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28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EFCC955-781F-8934-B0E1-4FCAF9D2932F}"/>
              </a:ext>
            </a:extLst>
          </p:cNvPr>
          <p:cNvGrpSpPr/>
          <p:nvPr/>
        </p:nvGrpSpPr>
        <p:grpSpPr>
          <a:xfrm>
            <a:off x="856229" y="-381000"/>
            <a:ext cx="7523864" cy="10719691"/>
            <a:chOff x="856229" y="-381000"/>
            <a:chExt cx="7523864" cy="10719691"/>
          </a:xfrm>
        </p:grpSpPr>
        <p:pic>
          <p:nvPicPr>
            <p:cNvPr id="5" name="Picture 4" descr="A map of texas showing the different cities&#10;&#10;AI-generated content may be incorrect.">
              <a:extLst>
                <a:ext uri="{FF2B5EF4-FFF2-40B4-BE49-F238E27FC236}">
                  <a16:creationId xmlns:a16="http://schemas.microsoft.com/office/drawing/2014/main" id="{63118C5F-59E8-3601-8970-93A161C0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16734"/>
            <a:stretch>
              <a:fillRect/>
            </a:stretch>
          </p:blipFill>
          <p:spPr>
            <a:xfrm>
              <a:off x="1708897" y="-381000"/>
              <a:ext cx="4783015" cy="3112851"/>
            </a:xfrm>
            <a:prstGeom prst="rect">
              <a:avLst/>
            </a:prstGeom>
          </p:spPr>
        </p:pic>
        <p:pic>
          <p:nvPicPr>
            <p:cNvPr id="7" name="Picture 6" descr="A map of different cities&#10;&#10;AI-generated content may be incorrect.">
              <a:extLst>
                <a:ext uri="{FF2B5EF4-FFF2-40B4-BE49-F238E27FC236}">
                  <a16:creationId xmlns:a16="http://schemas.microsoft.com/office/drawing/2014/main" id="{4EBF7323-7D00-4C42-0EFB-9BB8ED1D0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16825"/>
            <a:stretch>
              <a:fillRect/>
            </a:stretch>
          </p:blipFill>
          <p:spPr>
            <a:xfrm>
              <a:off x="856229" y="3178628"/>
              <a:ext cx="5635682" cy="3202252"/>
            </a:xfrm>
            <a:prstGeom prst="rect">
              <a:avLst/>
            </a:prstGeom>
          </p:spPr>
        </p:pic>
        <p:pic>
          <p:nvPicPr>
            <p:cNvPr id="9" name="Picture 8" descr="A map of texas with blue and black text&#10;&#10;AI-generated content may be incorrect.">
              <a:extLst>
                <a:ext uri="{FF2B5EF4-FFF2-40B4-BE49-F238E27FC236}">
                  <a16:creationId xmlns:a16="http://schemas.microsoft.com/office/drawing/2014/main" id="{CB4703D0-F73A-F59F-3E67-8A53EA65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164" b="12859"/>
            <a:stretch>
              <a:fillRect/>
            </a:stretch>
          </p:blipFill>
          <p:spPr>
            <a:xfrm>
              <a:off x="856229" y="6827657"/>
              <a:ext cx="5635683" cy="314170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5E17CAF-57BF-B716-644B-D54B495AB0FF}"/>
                </a:ext>
              </a:extLst>
            </p:cNvPr>
            <p:cNvSpPr txBox="1"/>
            <p:nvPr/>
          </p:nvSpPr>
          <p:spPr>
            <a:xfrm>
              <a:off x="3334873" y="2731851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1980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47A33F-A732-4739-A5B9-2813DE43091E}"/>
                </a:ext>
              </a:extLst>
            </p:cNvPr>
            <p:cNvSpPr txBox="1"/>
            <p:nvPr/>
          </p:nvSpPr>
          <p:spPr>
            <a:xfrm>
              <a:off x="3334873" y="638088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8E306C-93AC-3629-1F84-885BE8A9AF9E}"/>
                </a:ext>
              </a:extLst>
            </p:cNvPr>
            <p:cNvSpPr txBox="1"/>
            <p:nvPr/>
          </p:nvSpPr>
          <p:spPr>
            <a:xfrm>
              <a:off x="3334872" y="9969359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2020</a:t>
              </a:r>
            </a:p>
          </p:txBody>
        </p:sp>
        <p:pic>
          <p:nvPicPr>
            <p:cNvPr id="13" name="Picture 12" descr="A graph of numbers and a rainbow gradient&#10;&#10;AI-generated content may be incorrect.">
              <a:extLst>
                <a:ext uri="{FF2B5EF4-FFF2-40B4-BE49-F238E27FC236}">
                  <a16:creationId xmlns:a16="http://schemas.microsoft.com/office/drawing/2014/main" id="{DACFEA58-E0CC-8B0D-C772-2C2362633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3791" y="3429259"/>
              <a:ext cx="1746302" cy="2700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951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1E5E1B3E-45FE-F142-971C-456D8F08C6B8}"/>
              </a:ext>
            </a:extLst>
          </p:cNvPr>
          <p:cNvGrpSpPr/>
          <p:nvPr/>
        </p:nvGrpSpPr>
        <p:grpSpPr>
          <a:xfrm>
            <a:off x="461931" y="-520430"/>
            <a:ext cx="8125365" cy="12171044"/>
            <a:chOff x="461931" y="-520430"/>
            <a:chExt cx="8125365" cy="12171044"/>
          </a:xfrm>
        </p:grpSpPr>
        <p:pic>
          <p:nvPicPr>
            <p:cNvPr id="27" name="Picture 26" descr="A map of california with black text&#10;&#10;AI-generated content may be incorrect.">
              <a:extLst>
                <a:ext uri="{FF2B5EF4-FFF2-40B4-BE49-F238E27FC236}">
                  <a16:creationId xmlns:a16="http://schemas.microsoft.com/office/drawing/2014/main" id="{ECE694D0-7645-CF35-15E5-2EF4B1FD6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1931" y="-520430"/>
              <a:ext cx="5915769" cy="3600450"/>
            </a:xfrm>
            <a:prstGeom prst="rect">
              <a:avLst/>
            </a:prstGeom>
          </p:spPr>
        </p:pic>
        <p:pic>
          <p:nvPicPr>
            <p:cNvPr id="29" name="Picture 28" descr="A map of california with different colored areas&#10;&#10;AI-generated content may be incorrect.">
              <a:extLst>
                <a:ext uri="{FF2B5EF4-FFF2-40B4-BE49-F238E27FC236}">
                  <a16:creationId xmlns:a16="http://schemas.microsoft.com/office/drawing/2014/main" id="{FD065EB4-1215-0B83-CE1B-8ED826423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934" y="3523531"/>
              <a:ext cx="5915769" cy="3677369"/>
            </a:xfrm>
            <a:prstGeom prst="rect">
              <a:avLst/>
            </a:prstGeom>
          </p:spPr>
        </p:pic>
        <p:pic>
          <p:nvPicPr>
            <p:cNvPr id="31" name="Picture 30" descr="A map of california with different colored areas&#10;&#10;AI-generated content may be incorrect.">
              <a:extLst>
                <a:ext uri="{FF2B5EF4-FFF2-40B4-BE49-F238E27FC236}">
                  <a16:creationId xmlns:a16="http://schemas.microsoft.com/office/drawing/2014/main" id="{65481A3E-6916-3605-1ECD-E6E36EE88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931" y="7644411"/>
              <a:ext cx="5915769" cy="3636871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BC84BD-CCA2-3D8E-9901-4A3F355E0B9A}"/>
                </a:ext>
              </a:extLst>
            </p:cNvPr>
            <p:cNvSpPr txBox="1"/>
            <p:nvPr/>
          </p:nvSpPr>
          <p:spPr>
            <a:xfrm>
              <a:off x="3080619" y="308002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1980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5DBB74D-B1D5-BDE3-F623-42098963F855}"/>
                </a:ext>
              </a:extLst>
            </p:cNvPr>
            <p:cNvSpPr txBox="1"/>
            <p:nvPr/>
          </p:nvSpPr>
          <p:spPr>
            <a:xfrm>
              <a:off x="3080619" y="720090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021F69-AD86-4699-392F-FA67EE79B5B7}"/>
                </a:ext>
              </a:extLst>
            </p:cNvPr>
            <p:cNvSpPr txBox="1"/>
            <p:nvPr/>
          </p:nvSpPr>
          <p:spPr>
            <a:xfrm>
              <a:off x="3080619" y="1128128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2020</a:t>
              </a:r>
            </a:p>
          </p:txBody>
        </p:sp>
        <p:pic>
          <p:nvPicPr>
            <p:cNvPr id="36" name="Picture 35" descr="A graph of numbers and a bar&#10;&#10;AI-generated content may be incorrect.">
              <a:extLst>
                <a:ext uri="{FF2B5EF4-FFF2-40B4-BE49-F238E27FC236}">
                  <a16:creationId xmlns:a16="http://schemas.microsoft.com/office/drawing/2014/main" id="{590CD54F-3681-2B47-4BAF-8ACCBC336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0899" y="3923805"/>
              <a:ext cx="2006397" cy="28768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761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a city&#10;&#10;AI-generated content may be incorrect.">
            <a:extLst>
              <a:ext uri="{FF2B5EF4-FFF2-40B4-BE49-F238E27FC236}">
                <a16:creationId xmlns:a16="http://schemas.microsoft.com/office/drawing/2014/main" id="{EED34966-B54E-D090-B564-FDA85FAA0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164" y="364304"/>
            <a:ext cx="7772400" cy="6129392"/>
          </a:xfrm>
          <a:prstGeom prst="rect">
            <a:avLst/>
          </a:prstGeom>
        </p:spPr>
      </p:pic>
      <p:pic>
        <p:nvPicPr>
          <p:cNvPr id="7" name="Picture 6" descr="A map of a city&#10;&#10;AI-generated content may be incorrect.">
            <a:extLst>
              <a:ext uri="{FF2B5EF4-FFF2-40B4-BE49-F238E27FC236}">
                <a16:creationId xmlns:a16="http://schemas.microsoft.com/office/drawing/2014/main" id="{7B09A5CF-DDDA-C975-7BB4-ADBD1A98E0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t="15080" r="17256" b="24179"/>
          <a:stretch>
            <a:fillRect/>
          </a:stretch>
        </p:blipFill>
        <p:spPr>
          <a:xfrm>
            <a:off x="2367889" y="201168"/>
            <a:ext cx="9080399" cy="56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15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28F863-5B0C-9115-4E9C-7A6F37844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8345"/>
            <a:ext cx="7772400" cy="6541310"/>
          </a:xfrm>
          <a:prstGeom prst="rect">
            <a:avLst/>
          </a:prstGeom>
        </p:spPr>
      </p:pic>
      <p:pic>
        <p:nvPicPr>
          <p:cNvPr id="5" name="Picture 4" descr="A map of the state of illinois&#10;&#10;AI-generated content may be incorrect.">
            <a:extLst>
              <a:ext uri="{FF2B5EF4-FFF2-40B4-BE49-F238E27FC236}">
                <a16:creationId xmlns:a16="http://schemas.microsoft.com/office/drawing/2014/main" id="{D33E40EA-8343-41C4-D1C7-8DDCA84353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170556" y="453896"/>
            <a:ext cx="3300761" cy="59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33186EA-EA5E-807A-D0CD-528DAE54D9B6}"/>
              </a:ext>
            </a:extLst>
          </p:cNvPr>
          <p:cNvGrpSpPr/>
          <p:nvPr/>
        </p:nvGrpSpPr>
        <p:grpSpPr>
          <a:xfrm>
            <a:off x="1972457" y="152401"/>
            <a:ext cx="6225611" cy="5191760"/>
            <a:chOff x="1972457" y="152401"/>
            <a:chExt cx="6225611" cy="5191760"/>
          </a:xfrm>
        </p:grpSpPr>
        <p:pic>
          <p:nvPicPr>
            <p:cNvPr id="5" name="Picture 4" descr="A map of the state of illinois&#10;&#10;AI-generated content may be incorrect.">
              <a:extLst>
                <a:ext uri="{FF2B5EF4-FFF2-40B4-BE49-F238E27FC236}">
                  <a16:creationId xmlns:a16="http://schemas.microsoft.com/office/drawing/2014/main" id="{953C1D5A-D5F7-6D8C-FCB0-5D9BFE76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149" t="2631" r="13752" b="7731"/>
            <a:stretch>
              <a:fillRect/>
            </a:stretch>
          </p:blipFill>
          <p:spPr>
            <a:xfrm>
              <a:off x="1972457" y="152401"/>
              <a:ext cx="6225611" cy="5191760"/>
            </a:xfrm>
            <a:prstGeom prst="rect">
              <a:avLst/>
            </a:prstGeom>
          </p:spPr>
        </p:pic>
        <p:pic>
          <p:nvPicPr>
            <p:cNvPr id="7" name="Picture 6" descr="A map of illinois with several states&#10;&#10;AI-generated content may be incorrect.">
              <a:extLst>
                <a:ext uri="{FF2B5EF4-FFF2-40B4-BE49-F238E27FC236}">
                  <a16:creationId xmlns:a16="http://schemas.microsoft.com/office/drawing/2014/main" id="{1BA91679-3FB1-7D23-DA68-864F1E1AB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1972457" y="152401"/>
              <a:ext cx="6225611" cy="51917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48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93C6E1A-AE2F-19A1-CE0B-6DCA8466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101" y="421262"/>
            <a:ext cx="7772400" cy="6015475"/>
          </a:xfrm>
          <a:prstGeom prst="rect">
            <a:avLst/>
          </a:prstGeom>
        </p:spPr>
      </p:pic>
      <p:pic>
        <p:nvPicPr>
          <p:cNvPr id="9" name="Picture 8" descr="A map of ohio state&#10;&#10;AI-generated content may be incorrect.">
            <a:extLst>
              <a:ext uri="{FF2B5EF4-FFF2-40B4-BE49-F238E27FC236}">
                <a16:creationId xmlns:a16="http://schemas.microsoft.com/office/drawing/2014/main" id="{3979ADE2-F192-1A8D-5061-B98F46FD19C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904462" y="323557"/>
            <a:ext cx="8005678" cy="635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5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FE159-9B9E-E2C0-49F5-19DE53A0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8345"/>
            <a:ext cx="7772400" cy="6541310"/>
          </a:xfrm>
          <a:prstGeom prst="rect">
            <a:avLst/>
          </a:prstGeom>
        </p:spPr>
      </p:pic>
      <p:pic>
        <p:nvPicPr>
          <p:cNvPr id="6" name="Picture 5" descr="A purple map with black text&#10;&#10;AI-generated content may be incorrect.">
            <a:extLst>
              <a:ext uri="{FF2B5EF4-FFF2-40B4-BE49-F238E27FC236}">
                <a16:creationId xmlns:a16="http://schemas.microsoft.com/office/drawing/2014/main" id="{8FC02693-F05E-E12E-8F1B-D60F608F5E3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096429" y="1193506"/>
            <a:ext cx="8151541" cy="42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4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CA2F79B2-C556-B6AB-836F-E9EE1C9D3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648" y="0"/>
            <a:ext cx="6840704" cy="6858000"/>
          </a:xfrm>
          <a:prstGeom prst="rect">
            <a:avLst/>
          </a:prstGeom>
        </p:spPr>
      </p:pic>
      <p:pic>
        <p:nvPicPr>
          <p:cNvPr id="9" name="Picture 8" descr="A map of the state of washington&#10;&#10;AI-generated content may be incorrect.">
            <a:extLst>
              <a:ext uri="{FF2B5EF4-FFF2-40B4-BE49-F238E27FC236}">
                <a16:creationId xmlns:a16="http://schemas.microsoft.com/office/drawing/2014/main" id="{317DA474-7C94-E414-E834-34F30C815A6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rcRect l="65697" b="39041"/>
          <a:stretch>
            <a:fillRect/>
          </a:stretch>
        </p:blipFill>
        <p:spPr>
          <a:xfrm>
            <a:off x="2868377" y="1324496"/>
            <a:ext cx="2963345" cy="5307983"/>
          </a:xfrm>
          <a:prstGeom prst="rect">
            <a:avLst/>
          </a:prstGeom>
        </p:spPr>
      </p:pic>
      <p:pic>
        <p:nvPicPr>
          <p:cNvPr id="13" name="Picture 12" descr="A map of the state of maryland&#10;&#10;AI-generated content may be incorrect.">
            <a:extLst>
              <a:ext uri="{FF2B5EF4-FFF2-40B4-BE49-F238E27FC236}">
                <a16:creationId xmlns:a16="http://schemas.microsoft.com/office/drawing/2014/main" id="{43231002-1F91-67D9-C73F-FA1BC891E39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rcRect l="43137" r="20915" b="33005"/>
          <a:stretch>
            <a:fillRect/>
          </a:stretch>
        </p:blipFill>
        <p:spPr>
          <a:xfrm>
            <a:off x="2753233" y="-277463"/>
            <a:ext cx="7138912" cy="726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4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4A05A4A5-A21A-4901-B6A3-F13453E11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9690" y="0"/>
            <a:ext cx="7732620" cy="6858000"/>
          </a:xfrm>
          <a:prstGeom prst="rect">
            <a:avLst/>
          </a:prstGeom>
        </p:spPr>
      </p:pic>
      <p:pic>
        <p:nvPicPr>
          <p:cNvPr id="7" name="Picture 6" descr="A map of michigan with different states&#10;&#10;AI-generated content may be incorrect.">
            <a:extLst>
              <a:ext uri="{FF2B5EF4-FFF2-40B4-BE49-F238E27FC236}">
                <a16:creationId xmlns:a16="http://schemas.microsoft.com/office/drawing/2014/main" id="{D13C7D1B-7CE5-012B-0F60-FF2862018A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38022" t="58893" b="1059"/>
          <a:stretch>
            <a:fillRect/>
          </a:stretch>
        </p:blipFill>
        <p:spPr>
          <a:xfrm>
            <a:off x="1414732" y="0"/>
            <a:ext cx="9057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6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6843</TotalTime>
  <Words>162</Words>
  <Application>Microsoft Macintosh PowerPoint</Application>
  <PresentationFormat>Widescreen</PresentationFormat>
  <Paragraphs>56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Crystal H</dc:creator>
  <cp:lastModifiedBy>Crystal H</cp:lastModifiedBy>
  <cp:revision>57</cp:revision>
  <dcterms:created xsi:type="dcterms:W3CDTF">2025-05-25T07:31:44Z</dcterms:created>
  <dcterms:modified xsi:type="dcterms:W3CDTF">2025-07-22T23:56:33Z</dcterms:modified>
</cp:coreProperties>
</file>